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85" r:id="rId4"/>
    <p:sldId id="257" r:id="rId5"/>
    <p:sldId id="275" r:id="rId6"/>
    <p:sldId id="263" r:id="rId7"/>
    <p:sldId id="288" r:id="rId8"/>
    <p:sldId id="289" r:id="rId9"/>
    <p:sldId id="266" r:id="rId10"/>
    <p:sldId id="267" r:id="rId11"/>
    <p:sldId id="268" r:id="rId12"/>
    <p:sldId id="269" r:id="rId13"/>
    <p:sldId id="282" r:id="rId14"/>
    <p:sldId id="287" r:id="rId15"/>
    <p:sldId id="28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7" d="100"/>
          <a:sy n="67"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EBAB37C-7353-4B10-84DD-EFF555FB39C9}" type="datetimeFigureOut">
              <a:rPr lang="en-US" smtClean="0"/>
              <a:t>7/1/2026</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338851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262027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1725683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1067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2058115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EBAB37C-7353-4B10-84DD-EFF555FB39C9}"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167421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EBAB37C-7353-4B10-84DD-EFF555FB39C9}"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3571719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BAB37C-7353-4B10-84DD-EFF555FB39C9}"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1514057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BAB37C-7353-4B10-84DD-EFF555FB39C9}"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2101083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BAB37C-7353-4B10-84DD-EFF555FB39C9}"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217650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BAB37C-7353-4B10-84DD-EFF555FB39C9}"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712729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33314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BAB37C-7353-4B10-84DD-EFF555FB39C9}"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352227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BAB37C-7353-4B10-84DD-EFF555FB39C9}"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2606420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BAB37C-7353-4B10-84DD-EFF555FB39C9}"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1053468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180711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BAB37C-7353-4B10-84DD-EFF555FB39C9}"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6A641C-F0BC-4897-9CA4-BBC2E485F33E}" type="slidenum">
              <a:rPr lang="en-US" smtClean="0"/>
              <a:t>‹#›</a:t>
            </a:fld>
            <a:endParaRPr lang="en-US"/>
          </a:p>
        </p:txBody>
      </p:sp>
    </p:spTree>
    <p:extLst>
      <p:ext uri="{BB962C8B-B14F-4D97-AF65-F5344CB8AC3E}">
        <p14:creationId xmlns:p14="http://schemas.microsoft.com/office/powerpoint/2010/main" val="317152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EBAB37C-7353-4B10-84DD-EFF555FB39C9}" type="datetimeFigureOut">
              <a:rPr lang="en-US" smtClean="0"/>
              <a:t>7/1/2026</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D6A641C-F0BC-4897-9CA4-BBC2E485F33E}" type="slidenum">
              <a:rPr lang="en-US" smtClean="0"/>
              <a:t>‹#›</a:t>
            </a:fld>
            <a:endParaRPr lang="en-US"/>
          </a:p>
        </p:txBody>
      </p:sp>
    </p:spTree>
    <p:extLst>
      <p:ext uri="{BB962C8B-B14F-4D97-AF65-F5344CB8AC3E}">
        <p14:creationId xmlns:p14="http://schemas.microsoft.com/office/powerpoint/2010/main" val="41875634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com/playlist?list=PLo8x9Jdy2-bKjTStanBPAfwaNNFT2rFVC&amp;si=HH_06JrjE1ltNBQX" TargetMode="External"/><Relationship Id="rId2" Type="http://schemas.openxmlformats.org/officeDocument/2006/relationships/hyperlink" Target="https://www/robertsrules.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9E42-48DE-855A-8819-5741A3AA77AB}"/>
              </a:ext>
            </a:extLst>
          </p:cNvPr>
          <p:cNvSpPr>
            <a:spLocks noGrp="1"/>
          </p:cNvSpPr>
          <p:nvPr>
            <p:ph type="ctrTitle"/>
          </p:nvPr>
        </p:nvSpPr>
        <p:spPr>
          <a:xfrm>
            <a:off x="1876424" y="1122363"/>
            <a:ext cx="8791575" cy="1806575"/>
          </a:xfrm>
        </p:spPr>
        <p:txBody>
          <a:bodyPr/>
          <a:lstStyle/>
          <a:p>
            <a:r>
              <a:rPr lang="en-US" dirty="0"/>
              <a:t>Official </a:t>
            </a:r>
            <a:r>
              <a:rPr lang="en-US" dirty="0" err="1"/>
              <a:t>Osja</a:t>
            </a:r>
            <a:r>
              <a:rPr lang="en-US" dirty="0"/>
              <a:t> </a:t>
            </a:r>
            <a:br>
              <a:rPr lang="en-US" dirty="0"/>
            </a:br>
            <a:r>
              <a:rPr lang="en-US" dirty="0"/>
              <a:t>Business meeting</a:t>
            </a:r>
          </a:p>
        </p:txBody>
      </p:sp>
      <p:sp>
        <p:nvSpPr>
          <p:cNvPr id="3" name="Subtitle 2">
            <a:extLst>
              <a:ext uri="{FF2B5EF4-FFF2-40B4-BE49-F238E27FC236}">
                <a16:creationId xmlns:a16="http://schemas.microsoft.com/office/drawing/2014/main" id="{C818F7FA-395A-4F29-1CD2-EFA6F700C591}"/>
              </a:ext>
            </a:extLst>
          </p:cNvPr>
          <p:cNvSpPr>
            <a:spLocks noGrp="1"/>
          </p:cNvSpPr>
          <p:nvPr>
            <p:ph type="subTitle" idx="1"/>
          </p:nvPr>
        </p:nvSpPr>
        <p:spPr>
          <a:xfrm>
            <a:off x="1876424" y="3101182"/>
            <a:ext cx="8791575" cy="1655762"/>
          </a:xfrm>
        </p:spPr>
        <p:txBody>
          <a:bodyPr>
            <a:normAutofit/>
          </a:bodyPr>
          <a:lstStyle/>
          <a:p>
            <a:endParaRPr lang="en-US" dirty="0"/>
          </a:p>
          <a:p>
            <a:pPr algn="ctr"/>
            <a:r>
              <a:rPr lang="en-US" sz="3200" dirty="0"/>
              <a:t>Wednesday August 05, 2026 7:00pm</a:t>
            </a:r>
          </a:p>
        </p:txBody>
      </p:sp>
    </p:spTree>
    <p:extLst>
      <p:ext uri="{BB962C8B-B14F-4D97-AF65-F5344CB8AC3E}">
        <p14:creationId xmlns:p14="http://schemas.microsoft.com/office/powerpoint/2010/main" val="1461949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36C91-AFFD-90E1-DAD2-4F0765A18F5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1C6548D-975E-BE32-5AA6-CF0A45CD167A}"/>
              </a:ext>
            </a:extLst>
          </p:cNvPr>
          <p:cNvSpPr txBox="1"/>
          <p:nvPr/>
        </p:nvSpPr>
        <p:spPr>
          <a:xfrm>
            <a:off x="1215484" y="243512"/>
            <a:ext cx="10091853" cy="6370975"/>
          </a:xfrm>
          <a:prstGeom prst="rect">
            <a:avLst/>
          </a:prstGeom>
          <a:noFill/>
        </p:spPr>
        <p:txBody>
          <a:bodyPr wrap="square" rtlCol="0">
            <a:spAutoFit/>
          </a:bodyPr>
          <a:lstStyle/>
          <a:p>
            <a:pPr algn="ctr"/>
            <a:r>
              <a:rPr lang="en-US" sz="3200" b="1" kern="100" dirty="0">
                <a:effectLst/>
                <a:latin typeface="Congenial" panose="02000503040000020004" pitchFamily="2" charset="0"/>
                <a:ea typeface="Calibri" panose="020F0502020204030204" pitchFamily="34" charset="0"/>
                <a:cs typeface="Times New Roman" panose="02020603050405020304" pitchFamily="18" charset="0"/>
              </a:rPr>
              <a:t>Statement of Peaceful Intent</a:t>
            </a:r>
            <a:endParaRPr lang="en-US" b="1" kern="100" dirty="0">
              <a:effectLst/>
              <a:latin typeface="Congenial" panose="02000503040000020004" pitchFamily="2" charset="0"/>
              <a:ea typeface="Calibri" panose="020F0502020204030204" pitchFamily="34" charset="0"/>
              <a:cs typeface="Times New Roman" panose="02020603050405020304" pitchFamily="18" charset="0"/>
            </a:endParaRPr>
          </a:p>
          <a:p>
            <a:pPr algn="ctr"/>
            <a:endParaRPr lang="en-US" b="1"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200" kern="100" dirty="0">
                <a:effectLst/>
                <a:latin typeface="Congenial" panose="02000503040000020004" pitchFamily="2" charset="0"/>
                <a:ea typeface="Calibri" panose="020F0502020204030204" pitchFamily="34" charset="0"/>
                <a:cs typeface="Times New Roman" panose="02020603050405020304" pitchFamily="18" charset="0"/>
              </a:rPr>
              <a:t>We gather here as men and women, only to peacefully engage with fellow common law grand jury members; gathering together in peace to grow in our knowledge and abilities to eliminate all controversy and restore honor to all mankind.</a:t>
            </a:r>
          </a:p>
          <a:p>
            <a:r>
              <a:rPr lang="en-US" sz="2200" kern="100" dirty="0">
                <a:effectLst/>
                <a:latin typeface="Congenial" panose="02000503040000020004" pitchFamily="2" charset="0"/>
                <a:ea typeface="Calibri" panose="020F0502020204030204" pitchFamily="34" charset="0"/>
                <a:cs typeface="Times New Roman" panose="02020603050405020304" pitchFamily="18" charset="0"/>
              </a:rPr>
              <a:t> </a:t>
            </a:r>
          </a:p>
          <a:p>
            <a:r>
              <a:rPr lang="en-US" sz="2200" kern="100" dirty="0">
                <a:effectLst/>
                <a:latin typeface="Congenial" panose="02000503040000020004" pitchFamily="2" charset="0"/>
                <a:ea typeface="Calibri" panose="020F0502020204030204" pitchFamily="34" charset="0"/>
                <a:cs typeface="Times New Roman" panose="02020603050405020304" pitchFamily="18" charset="0"/>
              </a:rPr>
              <a:t>By remaining in this meeting I agree that I am here of my own free will, without any outside coercion nor duress.  </a:t>
            </a:r>
          </a:p>
          <a:p>
            <a:endParaRPr lang="en-US" sz="22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200" kern="100" dirty="0">
                <a:effectLst/>
                <a:latin typeface="Congenial" panose="02000503040000020004" pitchFamily="2" charset="0"/>
                <a:ea typeface="Calibri" panose="020F0502020204030204" pitchFamily="34" charset="0"/>
                <a:cs typeface="Times New Roman" panose="02020603050405020304" pitchFamily="18" charset="0"/>
              </a:rPr>
              <a:t>  I have been offered no reward, no enticement nor threat to speak or act under the direction of Any man or woman aside from my own thoughtfully researched conscience and facts.  </a:t>
            </a:r>
          </a:p>
          <a:p>
            <a:endParaRPr lang="en-US" sz="22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200" kern="100" dirty="0">
                <a:effectLst/>
                <a:latin typeface="Congenial" panose="02000503040000020004" pitchFamily="2" charset="0"/>
                <a:ea typeface="Calibri" panose="020F0502020204030204" pitchFamily="34" charset="0"/>
                <a:cs typeface="Times New Roman" panose="02020603050405020304" pitchFamily="18" charset="0"/>
              </a:rPr>
              <a:t>  I am not here to instigate nor continue conflict. I understand that I am free to leave at any time.”    If you are unable to agree with the entirety of this statement of intent, kindly exit the meeting now, without fear of backlash or retaliation.</a:t>
            </a:r>
          </a:p>
        </p:txBody>
      </p:sp>
    </p:spTree>
    <p:extLst>
      <p:ext uri="{BB962C8B-B14F-4D97-AF65-F5344CB8AC3E}">
        <p14:creationId xmlns:p14="http://schemas.microsoft.com/office/powerpoint/2010/main" val="1117636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4CF6-0190-DBDA-ABEF-7AF0ADAF45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A7E8DC-0D48-FA81-B01F-8B073FBEAFE5}"/>
              </a:ext>
            </a:extLst>
          </p:cNvPr>
          <p:cNvSpPr txBox="1"/>
          <p:nvPr/>
        </p:nvSpPr>
        <p:spPr>
          <a:xfrm>
            <a:off x="1315845" y="389820"/>
            <a:ext cx="10091853" cy="5816977"/>
          </a:xfrm>
          <a:prstGeom prst="rect">
            <a:avLst/>
          </a:prstGeom>
          <a:noFill/>
        </p:spPr>
        <p:txBody>
          <a:bodyPr wrap="square" rtlCol="0">
            <a:spAutoFit/>
          </a:bodyPr>
          <a:lstStyle/>
          <a:p>
            <a:pPr algn="ctr"/>
            <a:r>
              <a:rPr lang="en-US" sz="3200" b="1" kern="100" dirty="0">
                <a:effectLst/>
                <a:latin typeface="Congenial" panose="02000503040000020004" pitchFamily="2" charset="0"/>
                <a:ea typeface="Calibri" panose="020F0502020204030204" pitchFamily="34" charset="0"/>
                <a:cs typeface="Times New Roman" panose="02020603050405020304" pitchFamily="18" charset="0"/>
              </a:rPr>
              <a:t>Gallery Welcome – Invitation to Silently Observe</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As part of our increased awareness of the need for deeper understanding of our mission and goals of this Assembly,</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To ensure a better 'informed consent' and preparedness by all men and women gathered here,</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We welcome those of you who are not yet papered members of OSJA to silently observe 'in the gallery' the process of this business meeting, holding all your remarks until after we adjourn and stop the official recording.  </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At that time, we will transition into an open question-and-answer session where all are equally free to speak.</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Remaining on the call signifies your agreement to these terms.</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rPr>
              <a:t>[pause to allow those not in agreement to leave the call...]</a:t>
            </a:r>
          </a:p>
        </p:txBody>
      </p:sp>
    </p:spTree>
    <p:extLst>
      <p:ext uri="{BB962C8B-B14F-4D97-AF65-F5344CB8AC3E}">
        <p14:creationId xmlns:p14="http://schemas.microsoft.com/office/powerpoint/2010/main" val="2701106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C42F6-93D0-4ED3-A210-3795D1740D7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87949AA-BCAA-9D64-654F-1A3FDEE5DA12}"/>
              </a:ext>
            </a:extLst>
          </p:cNvPr>
          <p:cNvSpPr txBox="1"/>
          <p:nvPr/>
        </p:nvSpPr>
        <p:spPr>
          <a:xfrm>
            <a:off x="1214438" y="467880"/>
            <a:ext cx="10014840" cy="5878532"/>
          </a:xfrm>
          <a:prstGeom prst="rect">
            <a:avLst/>
          </a:prstGeom>
          <a:noFill/>
        </p:spPr>
        <p:txBody>
          <a:bodyPr wrap="square" rtlCol="0">
            <a:spAutoFit/>
          </a:bodyPr>
          <a:lstStyle/>
          <a:p>
            <a:pPr algn="ctr"/>
            <a:r>
              <a:rPr lang="en-US" sz="3600" b="1" kern="100" dirty="0">
                <a:effectLst/>
                <a:latin typeface="Congenial" panose="02000503040000020004" pitchFamily="2" charset="0"/>
                <a:ea typeface="Calibri" panose="020F0502020204030204" pitchFamily="34" charset="0"/>
                <a:cs typeface="Times New Roman" panose="02020603050405020304" pitchFamily="18" charset="0"/>
              </a:rPr>
              <a:t>Roberts Rules of Order  (RONR)</a:t>
            </a:r>
          </a:p>
          <a:p>
            <a:pPr algn="ctr"/>
            <a:endParaRPr lang="en-US" sz="2200" b="1"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200" kern="100" dirty="0">
                <a:latin typeface="Congenial" panose="02000503040000020004" pitchFamily="2" charset="0"/>
                <a:ea typeface="Calibri" panose="020F0502020204030204" pitchFamily="34" charset="0"/>
                <a:cs typeface="Times New Roman" panose="02020603050405020304" pitchFamily="18" charset="0"/>
              </a:rPr>
              <a:t>Roberts Rules of Order for Parliamentary Procedure is applied to guarantee equal opportunity to speak and courteous conduct in all our meetings.  </a:t>
            </a:r>
          </a:p>
          <a:p>
            <a:endParaRPr lang="en-US" sz="2200" kern="100" dirty="0">
              <a:latin typeface="Congenial" panose="02000503040000020004" pitchFamily="2" charset="0"/>
              <a:ea typeface="Calibri" panose="020F0502020204030204" pitchFamily="34" charset="0"/>
              <a:cs typeface="Times New Roman" panose="02020603050405020304" pitchFamily="18" charset="0"/>
            </a:endParaRPr>
          </a:p>
          <a:p>
            <a:r>
              <a:rPr lang="en-US" sz="2000" b="1" kern="100" dirty="0">
                <a:latin typeface="Congenial" panose="02000503040000020004" pitchFamily="2" charset="0"/>
                <a:ea typeface="Calibri" panose="020F0502020204030204" pitchFamily="34" charset="0"/>
                <a:cs typeface="Times New Roman" panose="02020603050405020304" pitchFamily="18" charset="0"/>
              </a:rPr>
              <a:t>Reminder that OSJA voted exceptions to time limit rules: 5 minutes initial  presentation; 2 minutes each respondent; original speaker 90 seconds response (to all); 1 minute reclarification by each respondent; motion to vote, sent to committee, or tabled. (Bylaws, pp. 7-8).</a:t>
            </a:r>
          </a:p>
          <a:p>
            <a:endParaRPr lang="en-US" sz="2000" kern="100" dirty="0">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latin typeface="Congenial" panose="02000503040000020004" pitchFamily="2" charset="0"/>
                <a:ea typeface="Calibri" panose="020F0502020204030204" pitchFamily="34" charset="0"/>
                <a:cs typeface="Times New Roman" panose="02020603050405020304" pitchFamily="18" charset="0"/>
                <a:hlinkClick r:id="rId2"/>
              </a:rPr>
              <a:t>https://www/robertsrules.com</a:t>
            </a:r>
            <a:r>
              <a:rPr lang="en-US" sz="2000" kern="100" dirty="0">
                <a:latin typeface="Congenial" panose="02000503040000020004" pitchFamily="2" charset="0"/>
                <a:ea typeface="Calibri" panose="020F0502020204030204" pitchFamily="34" charset="0"/>
                <a:cs typeface="Times New Roman" panose="02020603050405020304" pitchFamily="18" charset="0"/>
              </a:rPr>
              <a:t> OR</a:t>
            </a:r>
          </a:p>
          <a:p>
            <a:endParaRPr lang="en-US" sz="20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kern="100" dirty="0">
                <a:effectLst/>
                <a:latin typeface="Congenial" panose="02000503040000020004" pitchFamily="2" charset="0"/>
                <a:ea typeface="Calibri" panose="020F0502020204030204" pitchFamily="34" charset="0"/>
                <a:cs typeface="Times New Roman" panose="02020603050405020304" pitchFamily="18" charset="0"/>
                <a:hlinkClick r:id="rId3"/>
              </a:rPr>
              <a:t>https://youtube.com/playlist?list=PLo8x9Jdy2-bKjTStanBPAfwaNNFT2rFVC&amp;si=HH_06JrjE1ltNBQX</a:t>
            </a:r>
            <a:endParaRPr lang="en-US" sz="2000" kern="100" dirty="0">
              <a:latin typeface="Congenial" panose="02000503040000020004" pitchFamily="2" charset="0"/>
              <a:ea typeface="Calibri" panose="020F0502020204030204" pitchFamily="34" charset="0"/>
              <a:cs typeface="Times New Roman" panose="02020603050405020304" pitchFamily="18" charset="0"/>
            </a:endParaRPr>
          </a:p>
          <a:p>
            <a:endParaRPr lang="en-US" sz="24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400" kern="100" dirty="0">
                <a:latin typeface="Congenial" panose="02000503040000020004" pitchFamily="2" charset="0"/>
                <a:ea typeface="Calibri" panose="020F0502020204030204" pitchFamily="34" charset="0"/>
                <a:cs typeface="Times New Roman" panose="02020603050405020304" pitchFamily="18" charset="0"/>
              </a:rPr>
              <a:t>Please visit website and review the playlist to familiarize yourselves with the application of Roberts Rules.</a:t>
            </a:r>
            <a:endParaRPr lang="en-US" sz="2400" kern="100" dirty="0">
              <a:effectLst/>
              <a:latin typeface="Congenial" panose="0200050304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5026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80E6D-2C54-8C2D-33F0-1D0F23C4F9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FD43A4B-6C2F-E2D0-D2BA-EB88EAA2B1CF}"/>
              </a:ext>
            </a:extLst>
          </p:cNvPr>
          <p:cNvSpPr txBox="1"/>
          <p:nvPr/>
        </p:nvSpPr>
        <p:spPr>
          <a:xfrm>
            <a:off x="1070517" y="0"/>
            <a:ext cx="9868829" cy="5493812"/>
          </a:xfrm>
          <a:prstGeom prst="rect">
            <a:avLst/>
          </a:prstGeom>
          <a:noFill/>
        </p:spPr>
        <p:txBody>
          <a:bodyPr wrap="square" rtlCol="0">
            <a:spAutoFit/>
          </a:bodyPr>
          <a:lstStyle/>
          <a:p>
            <a:pPr marL="857250" indent="-857250">
              <a:buAutoNum type="romanUcPeriod" startAt="7"/>
            </a:pPr>
            <a:r>
              <a:rPr lang="en-US" sz="3900" dirty="0"/>
              <a:t>Roll Call  </a:t>
            </a:r>
          </a:p>
          <a:p>
            <a:pPr marL="857250" indent="-857250">
              <a:buAutoNum type="romanUcPeriod" startAt="7"/>
            </a:pPr>
            <a:endParaRPr lang="en-US" sz="3900" dirty="0"/>
          </a:p>
          <a:p>
            <a:r>
              <a:rPr lang="en-US" sz="3900" b="1" u="sng" dirty="0"/>
              <a:t>Order of Business  </a:t>
            </a:r>
          </a:p>
          <a:p>
            <a:pPr marL="857250" indent="-857250">
              <a:buAutoNum type="romanUcPeriod" startAt="8"/>
            </a:pPr>
            <a:r>
              <a:rPr lang="en-US" sz="3900" dirty="0"/>
              <a:t>Minutes from previous meeting(s) April 23/July1).  Read onto the record, factual corrections, vote to accept. </a:t>
            </a:r>
          </a:p>
          <a:p>
            <a:endParaRPr lang="en-US" sz="3900" dirty="0"/>
          </a:p>
          <a:p>
            <a:r>
              <a:rPr lang="en-US" sz="3900" dirty="0"/>
              <a:t>IX.	Reports of Officers, Boards and Committee Chairs (proposals or recommendations).</a:t>
            </a:r>
          </a:p>
        </p:txBody>
      </p:sp>
    </p:spTree>
    <p:extLst>
      <p:ext uri="{BB962C8B-B14F-4D97-AF65-F5344CB8AC3E}">
        <p14:creationId xmlns:p14="http://schemas.microsoft.com/office/powerpoint/2010/main" val="2171061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9CF0E-BA2D-30BF-04E4-3F87DEC740F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EE400FA-2818-968C-D400-A1D5930558F1}"/>
              </a:ext>
            </a:extLst>
          </p:cNvPr>
          <p:cNvSpPr txBox="1"/>
          <p:nvPr/>
        </p:nvSpPr>
        <p:spPr>
          <a:xfrm>
            <a:off x="1070517" y="0"/>
            <a:ext cx="9868829" cy="5170646"/>
          </a:xfrm>
          <a:prstGeom prst="rect">
            <a:avLst/>
          </a:prstGeom>
          <a:noFill/>
        </p:spPr>
        <p:txBody>
          <a:bodyPr wrap="square" rtlCol="0">
            <a:spAutoFit/>
          </a:bodyPr>
          <a:lstStyle/>
          <a:p>
            <a:pPr marL="857250" indent="-857250">
              <a:buAutoNum type="romanUcPeriod" startAt="10"/>
            </a:pPr>
            <a:r>
              <a:rPr lang="en-US" sz="3900" dirty="0"/>
              <a:t>Special Committee Reports  </a:t>
            </a:r>
          </a:p>
          <a:p>
            <a:endParaRPr lang="en-US" sz="3900" dirty="0"/>
          </a:p>
          <a:p>
            <a:r>
              <a:rPr lang="en-US" sz="3900" b="1" dirty="0"/>
              <a:t>Unfinished Business  </a:t>
            </a:r>
          </a:p>
          <a:p>
            <a:pPr marL="857250" indent="-857250">
              <a:buAutoNum type="romanUcPeriod" startAt="11"/>
            </a:pPr>
            <a:r>
              <a:rPr lang="en-US" sz="3900" dirty="0"/>
              <a:t>Tabled topics from previous meetings</a:t>
            </a:r>
          </a:p>
          <a:p>
            <a:r>
              <a:rPr lang="en-US" sz="2800" dirty="0"/>
              <a:t>      accept a Motion to close old business</a:t>
            </a:r>
          </a:p>
          <a:p>
            <a:r>
              <a:rPr lang="en-US" sz="2800" dirty="0"/>
              <a:t>      accept a Motion to open new business</a:t>
            </a:r>
          </a:p>
          <a:p>
            <a:r>
              <a:rPr lang="en-US" sz="3900" b="1" dirty="0"/>
              <a:t>New Business  </a:t>
            </a:r>
          </a:p>
          <a:p>
            <a:pPr marL="857250" indent="-857250">
              <a:buAutoNum type="romanUcPeriod" startAt="12"/>
            </a:pPr>
            <a:r>
              <a:rPr lang="en-US" sz="3900" dirty="0"/>
              <a:t>New Topics</a:t>
            </a:r>
          </a:p>
          <a:p>
            <a:r>
              <a:rPr lang="en-US" sz="4000" dirty="0"/>
              <a:t>			- Moderator/Grand Jury Foreman</a:t>
            </a:r>
          </a:p>
        </p:txBody>
      </p:sp>
    </p:spTree>
    <p:extLst>
      <p:ext uri="{BB962C8B-B14F-4D97-AF65-F5344CB8AC3E}">
        <p14:creationId xmlns:p14="http://schemas.microsoft.com/office/powerpoint/2010/main" val="615034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FA6BC-6220-D975-3A38-DFB8D31D65C6}"/>
              </a:ext>
            </a:extLst>
          </p:cNvPr>
          <p:cNvSpPr>
            <a:spLocks noGrp="1"/>
          </p:cNvSpPr>
          <p:nvPr>
            <p:ph type="title"/>
          </p:nvPr>
        </p:nvSpPr>
        <p:spPr/>
        <p:txBody>
          <a:bodyPr/>
          <a:lstStyle/>
          <a:p>
            <a:r>
              <a:rPr lang="en-US" dirty="0"/>
              <a:t>New Business (continued)</a:t>
            </a:r>
            <a:br>
              <a:rPr lang="en-US" dirty="0"/>
            </a:br>
            <a:endParaRPr lang="en-US" dirty="0"/>
          </a:p>
        </p:txBody>
      </p:sp>
      <p:sp>
        <p:nvSpPr>
          <p:cNvPr id="3" name="Content Placeholder 2">
            <a:extLst>
              <a:ext uri="{FF2B5EF4-FFF2-40B4-BE49-F238E27FC236}">
                <a16:creationId xmlns:a16="http://schemas.microsoft.com/office/drawing/2014/main" id="{52B30DFC-304C-6BEE-D58A-FB872779FC1A}"/>
              </a:ext>
            </a:extLst>
          </p:cNvPr>
          <p:cNvSpPr>
            <a:spLocks noGrp="1"/>
          </p:cNvSpPr>
          <p:nvPr>
            <p:ph idx="1"/>
          </p:nvPr>
        </p:nvSpPr>
        <p:spPr>
          <a:xfrm>
            <a:off x="1143000" y="1414462"/>
            <a:ext cx="9729788" cy="5172075"/>
          </a:xfrm>
        </p:spPr>
        <p:txBody>
          <a:bodyPr>
            <a:normAutofit fontScale="55000" lnSpcReduction="20000"/>
          </a:bodyPr>
          <a:lstStyle/>
          <a:p>
            <a:pPr marL="0" indent="0">
              <a:buNone/>
            </a:pPr>
            <a:r>
              <a:rPr lang="en-US" sz="4000" dirty="0"/>
              <a:t>	</a:t>
            </a:r>
            <a:r>
              <a:rPr lang="en-US" sz="4400" dirty="0"/>
              <a:t>Meeting Schedule moving forward</a:t>
            </a:r>
          </a:p>
          <a:p>
            <a:pPr marL="1485900" lvl="2" indent="-571500"/>
            <a:r>
              <a:rPr lang="en-US" sz="4400" dirty="0"/>
              <a:t>Grand Jury Calls to Action every other Saturday 10am to noon </a:t>
            </a:r>
          </a:p>
          <a:p>
            <a:pPr marL="1485900" lvl="2" indent="-571500"/>
            <a:r>
              <a:rPr lang="en-US" sz="4400" dirty="0"/>
              <a:t>Official Business ONLY now the 1</a:t>
            </a:r>
            <a:r>
              <a:rPr lang="en-US" sz="4400" baseline="30000" dirty="0"/>
              <a:t>st</a:t>
            </a:r>
            <a:r>
              <a:rPr lang="en-US" sz="4400" dirty="0"/>
              <a:t> Wednesday of each month 7pm to 8pm.</a:t>
            </a:r>
          </a:p>
          <a:p>
            <a:pPr marL="914400" lvl="2" indent="0">
              <a:buNone/>
            </a:pPr>
            <a:r>
              <a:rPr lang="en-US" sz="4400" i="1" dirty="0"/>
              <a:t>Open the floor to any other new business matters</a:t>
            </a:r>
          </a:p>
          <a:p>
            <a:pPr marL="914400" lvl="2" indent="0">
              <a:buNone/>
            </a:pPr>
            <a:r>
              <a:rPr lang="en-US" sz="4400" i="1" dirty="0"/>
              <a:t>Accept a motion to close new business</a:t>
            </a:r>
          </a:p>
          <a:p>
            <a:pPr marL="914400" lvl="2" indent="0">
              <a:buNone/>
            </a:pPr>
            <a:r>
              <a:rPr lang="en-US" sz="4400" i="1" dirty="0"/>
              <a:t>Accept a motion to adjourn</a:t>
            </a:r>
          </a:p>
          <a:p>
            <a:r>
              <a:rPr lang="en-US" sz="4400" dirty="0"/>
              <a:t>XIII.	Adjourn Meeting </a:t>
            </a:r>
          </a:p>
          <a:p>
            <a:pPr lvl="2"/>
            <a:r>
              <a:rPr lang="en-US" sz="4400" dirty="0"/>
              <a:t>(state time/date of next scheduled meeting)</a:t>
            </a:r>
          </a:p>
          <a:p>
            <a:pPr lvl="2"/>
            <a:r>
              <a:rPr lang="en-US" sz="4400" dirty="0"/>
              <a:t>STOP OFFICIAL RECORDING </a:t>
            </a:r>
          </a:p>
          <a:p>
            <a:pPr lvl="2"/>
            <a:r>
              <a:rPr lang="en-US" sz="4400" dirty="0"/>
              <a:t>Move to roundtable discussion</a:t>
            </a:r>
          </a:p>
        </p:txBody>
      </p:sp>
    </p:spTree>
    <p:extLst>
      <p:ext uri="{BB962C8B-B14F-4D97-AF65-F5344CB8AC3E}">
        <p14:creationId xmlns:p14="http://schemas.microsoft.com/office/powerpoint/2010/main" val="47081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D849-73DE-BB9D-DB83-312F36BA10D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EE1CC77-D982-CB97-A5E1-2F197603A934}"/>
              </a:ext>
            </a:extLst>
          </p:cNvPr>
          <p:cNvSpPr txBox="1"/>
          <p:nvPr/>
        </p:nvSpPr>
        <p:spPr>
          <a:xfrm>
            <a:off x="1382752" y="335845"/>
            <a:ext cx="9868829" cy="5324535"/>
          </a:xfrm>
          <a:prstGeom prst="rect">
            <a:avLst/>
          </a:prstGeom>
          <a:noFill/>
        </p:spPr>
        <p:txBody>
          <a:bodyPr wrap="square" rtlCol="0">
            <a:spAutoFit/>
          </a:bodyPr>
          <a:lstStyle/>
          <a:p>
            <a:pPr algn="ctr"/>
            <a:r>
              <a:rPr lang="en-US" sz="3200" b="1" u="sng" dirty="0"/>
              <a:t>Proposed</a:t>
            </a:r>
            <a:r>
              <a:rPr lang="en-US" sz="3200" b="1" dirty="0"/>
              <a:t> Agenda: August 05, 2026 </a:t>
            </a:r>
          </a:p>
          <a:p>
            <a:endParaRPr lang="en-US" sz="2800" dirty="0"/>
          </a:p>
          <a:p>
            <a:r>
              <a:rPr lang="en-US" sz="2800" dirty="0"/>
              <a:t>7pm - Begin the Recording </a:t>
            </a:r>
          </a:p>
          <a:p>
            <a:r>
              <a:rPr lang="en-US" sz="2800" b="1" u="sng" dirty="0"/>
              <a:t>Vote to accept</a:t>
            </a:r>
            <a:r>
              <a:rPr lang="en-US" sz="2800" b="1" dirty="0"/>
              <a:t> </a:t>
            </a:r>
            <a:r>
              <a:rPr lang="en-US" sz="2800" dirty="0"/>
              <a:t>the proposed Agenda </a:t>
            </a:r>
          </a:p>
          <a:p>
            <a:endParaRPr lang="en-US" sz="2800" dirty="0"/>
          </a:p>
          <a:p>
            <a:pPr marL="571500" indent="-571500">
              <a:buAutoNum type="romanUcPeriod"/>
            </a:pPr>
            <a:r>
              <a:rPr kumimoji="0" lang="en-US" sz="2800" b="0" i="0" u="none" strike="noStrike" kern="1200" cap="none" spc="0" normalizeH="0" baseline="0" noProof="0" dirty="0">
                <a:ln>
                  <a:noFill/>
                </a:ln>
                <a:solidFill>
                  <a:prstClr val="white"/>
                </a:solidFill>
                <a:effectLst/>
                <a:uLnTx/>
                <a:uFillTx/>
                <a:latin typeface="Tw Cen MT" panose="020B0602020104020603"/>
                <a:ea typeface="+mn-ea"/>
                <a:cs typeface="+mn-cs"/>
              </a:rPr>
              <a:t>Welcome </a:t>
            </a:r>
          </a:p>
          <a:p>
            <a:pPr marL="571500" indent="-571500">
              <a:buAutoNum type="romanUcPeriod"/>
            </a:pPr>
            <a:r>
              <a:rPr lang="en-US" sz="2800" dirty="0"/>
              <a:t>Moderator Statement  (if any)</a:t>
            </a:r>
          </a:p>
          <a:p>
            <a:r>
              <a:rPr lang="en-US" sz="2800" dirty="0"/>
              <a:t>II.	  Prayer / 15 seconds of silent reflection  </a:t>
            </a:r>
          </a:p>
          <a:p>
            <a:r>
              <a:rPr lang="en-US" sz="2800" dirty="0"/>
              <a:t>III.	  Bivens Declaration of Conflicting Allegiances  </a:t>
            </a:r>
          </a:p>
          <a:p>
            <a:r>
              <a:rPr lang="en-US" sz="2800" dirty="0"/>
              <a:t>IV.	  Statement of Peaceful Intent  </a:t>
            </a:r>
          </a:p>
          <a:p>
            <a:r>
              <a:rPr lang="en-US" sz="2800" dirty="0"/>
              <a:t>V.	  Transparency – Conditions for Silent Gallery Observers  </a:t>
            </a:r>
          </a:p>
          <a:p>
            <a:endParaRPr lang="en-US" sz="2800" b="1" dirty="0"/>
          </a:p>
        </p:txBody>
      </p:sp>
    </p:spTree>
    <p:extLst>
      <p:ext uri="{BB962C8B-B14F-4D97-AF65-F5344CB8AC3E}">
        <p14:creationId xmlns:p14="http://schemas.microsoft.com/office/powerpoint/2010/main" val="2865996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8384-8EE5-3EDB-5CED-131E818EECD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4878CE-B57B-4C5B-87D4-75AC0542FF5F}"/>
              </a:ext>
            </a:extLst>
          </p:cNvPr>
          <p:cNvSpPr txBox="1"/>
          <p:nvPr/>
        </p:nvSpPr>
        <p:spPr>
          <a:xfrm>
            <a:off x="1185864" y="708854"/>
            <a:ext cx="10311044" cy="6232475"/>
          </a:xfrm>
          <a:prstGeom prst="rect">
            <a:avLst/>
          </a:prstGeom>
          <a:noFill/>
        </p:spPr>
        <p:txBody>
          <a:bodyPr wrap="square" rtlCol="0">
            <a:spAutoFit/>
          </a:bodyPr>
          <a:lstStyle/>
          <a:p>
            <a:r>
              <a:rPr lang="en-US" sz="2800" b="1" i="1" u="sng" dirty="0"/>
              <a:t>(Proposed Agenda, continued, 2) </a:t>
            </a:r>
          </a:p>
          <a:p>
            <a:endParaRPr lang="en-US" sz="2300" dirty="0"/>
          </a:p>
          <a:p>
            <a:r>
              <a:rPr lang="en-US" sz="2800" dirty="0"/>
              <a:t>VI.	  Robert’s Rules of Order for Parliamentary Procedure Reminder  </a:t>
            </a:r>
          </a:p>
          <a:p>
            <a:pPr marL="514350" indent="-514350">
              <a:buAutoNum type="romanUcPeriod" startAt="7"/>
            </a:pPr>
            <a:r>
              <a:rPr lang="en-US" sz="2800" dirty="0"/>
              <a:t>  Roll Call (First name &amp; County) </a:t>
            </a:r>
          </a:p>
          <a:p>
            <a:endParaRPr lang="en-US" sz="2800" dirty="0"/>
          </a:p>
          <a:p>
            <a:r>
              <a:rPr lang="en-US" sz="2800" b="1" dirty="0"/>
              <a:t>Order of Business </a:t>
            </a:r>
          </a:p>
          <a:p>
            <a:endParaRPr lang="en-US" sz="2800" b="1" dirty="0"/>
          </a:p>
          <a:p>
            <a:r>
              <a:rPr lang="en-US" sz="2800" b="1" dirty="0"/>
              <a:t>Old Business </a:t>
            </a:r>
          </a:p>
          <a:p>
            <a:pPr marL="514350" indent="-514350">
              <a:buAutoNum type="romanUcPeriod" startAt="8"/>
            </a:pPr>
            <a:r>
              <a:rPr lang="en-US" sz="2800" dirty="0"/>
              <a:t>  Previous meetings minutes (April 23, July 1). Read onto the record, factual corrections (if any), vote to certify acceptance. </a:t>
            </a:r>
          </a:p>
          <a:p>
            <a:pPr marL="514350" indent="-514350">
              <a:buAutoNum type="romanUcPeriod" startAt="9"/>
            </a:pPr>
            <a:r>
              <a:rPr lang="en-US" sz="2800" dirty="0"/>
              <a:t>  Reports of Officers, Boards and Committee Chairs (proposals or recommendations).</a:t>
            </a:r>
          </a:p>
          <a:p>
            <a:pPr marL="571500" indent="-571500">
              <a:buAutoNum type="romanUcPeriod" startAt="10"/>
            </a:pPr>
            <a:r>
              <a:rPr lang="en-US" sz="2800" dirty="0"/>
              <a:t> Special Committees Reports (Grand Jury Commission). </a:t>
            </a:r>
          </a:p>
          <a:p>
            <a:endParaRPr lang="en-US" sz="2000" dirty="0"/>
          </a:p>
          <a:p>
            <a:r>
              <a:rPr lang="en-US" sz="2000" dirty="0"/>
              <a:t>             </a:t>
            </a:r>
            <a:endParaRPr lang="en-US" sz="2300" b="1" dirty="0"/>
          </a:p>
        </p:txBody>
      </p:sp>
    </p:spTree>
    <p:extLst>
      <p:ext uri="{BB962C8B-B14F-4D97-AF65-F5344CB8AC3E}">
        <p14:creationId xmlns:p14="http://schemas.microsoft.com/office/powerpoint/2010/main" val="244144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4A03B7-43FD-849A-6FDB-C24D2A8EB7C8}"/>
              </a:ext>
            </a:extLst>
          </p:cNvPr>
          <p:cNvSpPr txBox="1"/>
          <p:nvPr/>
        </p:nvSpPr>
        <p:spPr>
          <a:xfrm>
            <a:off x="1484970" y="635620"/>
            <a:ext cx="9712712" cy="3539430"/>
          </a:xfrm>
          <a:prstGeom prst="rect">
            <a:avLst/>
          </a:prstGeom>
          <a:noFill/>
        </p:spPr>
        <p:txBody>
          <a:bodyPr wrap="square" rtlCol="0">
            <a:spAutoFit/>
          </a:bodyPr>
          <a:lstStyle/>
          <a:p>
            <a:r>
              <a:rPr lang="en-US" sz="2800" b="1" i="1" u="sng" dirty="0"/>
              <a:t>(Proposed Agenda, continued, 3) </a:t>
            </a:r>
          </a:p>
          <a:p>
            <a:endParaRPr lang="en-US" sz="2800" dirty="0"/>
          </a:p>
          <a:p>
            <a:r>
              <a:rPr lang="en-US" sz="2800" b="1" dirty="0"/>
              <a:t>Unfinished Business </a:t>
            </a:r>
          </a:p>
          <a:p>
            <a:pPr marL="514350" indent="-514350">
              <a:buAutoNum type="romanUcPeriod" startAt="11"/>
            </a:pPr>
            <a:r>
              <a:rPr lang="en-US" sz="2800" dirty="0"/>
              <a:t>    Tabled topics from previous meetings</a:t>
            </a:r>
          </a:p>
          <a:p>
            <a:endParaRPr lang="en-US" sz="28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2800" b="1" dirty="0"/>
              <a:t>New Business</a:t>
            </a:r>
          </a:p>
          <a:p>
            <a:r>
              <a:rPr lang="en-US" sz="2800" dirty="0"/>
              <a:t>XII.	     New Topics / Motions </a:t>
            </a:r>
          </a:p>
          <a:p>
            <a:r>
              <a:rPr lang="en-US" sz="2800" dirty="0"/>
              <a:t>XIII.	Adjourn Meeting (State next scheduled meeting date/time)</a:t>
            </a:r>
          </a:p>
        </p:txBody>
      </p:sp>
    </p:spTree>
    <p:extLst>
      <p:ext uri="{BB962C8B-B14F-4D97-AF65-F5344CB8AC3E}">
        <p14:creationId xmlns:p14="http://schemas.microsoft.com/office/powerpoint/2010/main" val="3567085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4A6E8-4EF1-3CC2-A5D7-134DAF43D606}"/>
              </a:ext>
            </a:extLst>
          </p:cNvPr>
          <p:cNvSpPr>
            <a:spLocks noGrp="1"/>
          </p:cNvSpPr>
          <p:nvPr>
            <p:ph type="title"/>
          </p:nvPr>
        </p:nvSpPr>
        <p:spPr>
          <a:xfrm>
            <a:off x="940691" y="797802"/>
            <a:ext cx="9905998" cy="2054884"/>
          </a:xfrm>
        </p:spPr>
        <p:txBody>
          <a:bodyPr>
            <a:normAutofit/>
          </a:bodyPr>
          <a:lstStyle/>
          <a:p>
            <a:pPr algn="ctr"/>
            <a:r>
              <a:rPr lang="en-US" sz="4200" b="1" dirty="0"/>
              <a:t>PROPOSED AGENDA CONSIDERATION</a:t>
            </a:r>
            <a:r>
              <a:rPr lang="en-US" sz="4200" dirty="0"/>
              <a:t>	</a:t>
            </a:r>
          </a:p>
        </p:txBody>
      </p:sp>
      <p:sp>
        <p:nvSpPr>
          <p:cNvPr id="3" name="Content Placeholder 2">
            <a:extLst>
              <a:ext uri="{FF2B5EF4-FFF2-40B4-BE49-F238E27FC236}">
                <a16:creationId xmlns:a16="http://schemas.microsoft.com/office/drawing/2014/main" id="{421B3399-544C-0146-372C-58FE3A5B59AA}"/>
              </a:ext>
            </a:extLst>
          </p:cNvPr>
          <p:cNvSpPr>
            <a:spLocks noGrp="1"/>
          </p:cNvSpPr>
          <p:nvPr>
            <p:ph idx="1"/>
          </p:nvPr>
        </p:nvSpPr>
        <p:spPr>
          <a:xfrm>
            <a:off x="1676670" y="3429000"/>
            <a:ext cx="9905999" cy="2054884"/>
          </a:xfrm>
        </p:spPr>
        <p:txBody>
          <a:bodyPr>
            <a:normAutofit/>
          </a:bodyPr>
          <a:lstStyle/>
          <a:p>
            <a:r>
              <a:rPr lang="en-US" sz="3400" dirty="0"/>
              <a:t>Changes/Additions? </a:t>
            </a:r>
            <a:r>
              <a:rPr lang="en-US" sz="3400" b="1" u="sng" dirty="0"/>
              <a:t>Vote to Accept</a:t>
            </a:r>
          </a:p>
          <a:p>
            <a:pPr marL="0" indent="0">
              <a:buNone/>
            </a:pPr>
            <a:endParaRPr lang="en-US" sz="3400" dirty="0"/>
          </a:p>
        </p:txBody>
      </p:sp>
    </p:spTree>
    <p:extLst>
      <p:ext uri="{BB962C8B-B14F-4D97-AF65-F5344CB8AC3E}">
        <p14:creationId xmlns:p14="http://schemas.microsoft.com/office/powerpoint/2010/main" val="3436275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270B5-5BD2-9DDD-6EDD-C42252D5E9C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E44A5BB-B68B-152B-8883-EB46E9B05213}"/>
              </a:ext>
            </a:extLst>
          </p:cNvPr>
          <p:cNvSpPr txBox="1"/>
          <p:nvPr/>
        </p:nvSpPr>
        <p:spPr>
          <a:xfrm>
            <a:off x="2129883" y="1126272"/>
            <a:ext cx="7694341" cy="3354765"/>
          </a:xfrm>
          <a:prstGeom prst="rect">
            <a:avLst/>
          </a:prstGeom>
          <a:noFill/>
        </p:spPr>
        <p:txBody>
          <a:bodyPr wrap="square" rtlCol="0">
            <a:spAutoFit/>
          </a:bodyPr>
          <a:lstStyle/>
          <a:p>
            <a:pPr marR="0" algn="l" rtl="0"/>
            <a:r>
              <a:rPr lang="en-US" sz="4200" b="1" kern="100" dirty="0">
                <a:latin typeface="Congenial" panose="02000503040000020004" pitchFamily="2" charset="0"/>
              </a:rPr>
              <a:t>Accepted</a:t>
            </a:r>
            <a:r>
              <a:rPr lang="en-US" sz="4200" b="1" i="0" u="none" strike="noStrike" kern="100" baseline="0" dirty="0">
                <a:latin typeface="Congenial" panose="02000503040000020004" pitchFamily="2" charset="0"/>
              </a:rPr>
              <a:t> Agenda: 7pm </a:t>
            </a:r>
          </a:p>
          <a:p>
            <a:pPr marR="0" algn="l" rtl="0"/>
            <a:endParaRPr lang="en-US" sz="4200" b="1" i="0" u="none" strike="noStrike" kern="100" baseline="0" dirty="0">
              <a:latin typeface="Congenial" panose="02000503040000020004"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00" cap="none" spc="0" normalizeH="0" baseline="0" noProof="0" dirty="0">
                <a:ln>
                  <a:noFill/>
                </a:ln>
                <a:solidFill>
                  <a:prstClr val="white"/>
                </a:solidFill>
                <a:effectLst/>
                <a:uLnTx/>
                <a:uFillTx/>
                <a:latin typeface="Congenial" panose="02000503040000020004" pitchFamily="2" charset="0"/>
                <a:ea typeface="+mn-ea"/>
                <a:cs typeface="+mn-cs"/>
              </a:rPr>
              <a:t>Open the Business meeting</a:t>
            </a:r>
          </a:p>
          <a:p>
            <a:pPr marR="0" algn="l" rtl="0"/>
            <a:endParaRPr lang="en-US" sz="3200" b="1" i="1" u="sng" strike="noStrike" kern="100" baseline="0" dirty="0">
              <a:latin typeface="Arial" panose="020B0604020202020204" pitchFamily="34" charset="0"/>
            </a:endParaRPr>
          </a:p>
          <a:p>
            <a:pPr>
              <a:buFont typeface="Congenial" panose="02000503040000020004" pitchFamily="2" charset="0"/>
              <a:buChar char="I"/>
            </a:pPr>
            <a:r>
              <a:rPr lang="en-US" sz="3200" b="0" i="0" u="none" strike="noStrike" kern="100" baseline="0" dirty="0">
                <a:latin typeface="Congenial" panose="02000503040000020004" pitchFamily="2" charset="0"/>
              </a:rPr>
              <a:t>.       </a:t>
            </a:r>
            <a:r>
              <a:rPr lang="en-US" sz="3200" kern="100" dirty="0">
                <a:latin typeface="Congenial" panose="02000503040000020004" pitchFamily="2" charset="0"/>
              </a:rPr>
              <a:t>Welcome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3200" dirty="0"/>
          </a:p>
        </p:txBody>
      </p:sp>
    </p:spTree>
    <p:extLst>
      <p:ext uri="{BB962C8B-B14F-4D97-AF65-F5344CB8AC3E}">
        <p14:creationId xmlns:p14="http://schemas.microsoft.com/office/powerpoint/2010/main" val="190848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5D53C-02AB-FEFA-FFB8-5C8B5017A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C37E1-02DF-CE7D-8072-694A63309769}"/>
              </a:ext>
            </a:extLst>
          </p:cNvPr>
          <p:cNvSpPr>
            <a:spLocks noGrp="1"/>
          </p:cNvSpPr>
          <p:nvPr>
            <p:ph type="title"/>
          </p:nvPr>
        </p:nvSpPr>
        <p:spPr>
          <a:xfrm>
            <a:off x="1386739" y="530940"/>
            <a:ext cx="9820236" cy="5796119"/>
          </a:xfrm>
        </p:spPr>
        <p:txBody>
          <a:bodyPr>
            <a:normAutofit fontScale="90000"/>
          </a:bodyPr>
          <a:lstStyle/>
          <a:p>
            <a:pPr algn="ctr"/>
            <a:r>
              <a:rPr lang="en-US" sz="4000" b="1" dirty="0"/>
              <a:t>Welcome to The Ohio State Jural Assembly</a:t>
            </a:r>
            <a:br>
              <a:rPr lang="en-US" sz="4000" b="1" dirty="0"/>
            </a:br>
            <a:r>
              <a:rPr lang="en-US" sz="4000" b="1" dirty="0"/>
              <a:t>Regular State Business Meeting</a:t>
            </a:r>
            <a:br>
              <a:rPr lang="en-US" sz="4000" dirty="0"/>
            </a:br>
            <a:br>
              <a:rPr lang="en-US" sz="4000" dirty="0"/>
            </a:br>
            <a:br>
              <a:rPr lang="en-US" sz="4000" dirty="0"/>
            </a:br>
            <a:r>
              <a:rPr lang="en-US" b="1" i="1" dirty="0"/>
              <a:t>Our Mission:    </a:t>
            </a:r>
            <a:r>
              <a:rPr lang="en-US" dirty="0"/>
              <a:t>Assemble as equal-voiced sovereigns, peacefully seeking to learn,  to eliminate controversies, and to restore honor for mankind, in keeping with the unalienable rights outlined and protected by the First Amendment of the Constitution. </a:t>
            </a:r>
            <a:br>
              <a:rPr lang="en-US" sz="4400" dirty="0"/>
            </a:br>
            <a:endParaRPr lang="en-US" sz="4200" dirty="0"/>
          </a:p>
        </p:txBody>
      </p:sp>
    </p:spTree>
    <p:extLst>
      <p:ext uri="{BB962C8B-B14F-4D97-AF65-F5344CB8AC3E}">
        <p14:creationId xmlns:p14="http://schemas.microsoft.com/office/powerpoint/2010/main" val="998355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C5C5-ABC7-5BEA-599C-BA3E2C118AB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5E3997E-8B8E-CE09-68AC-DA5807C6796E}"/>
              </a:ext>
            </a:extLst>
          </p:cNvPr>
          <p:cNvSpPr txBox="1"/>
          <p:nvPr/>
        </p:nvSpPr>
        <p:spPr>
          <a:xfrm>
            <a:off x="2129883" y="1126272"/>
            <a:ext cx="7694341"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00" cap="none" spc="0" normalizeH="0" baseline="0" noProof="0" dirty="0">
                <a:ln>
                  <a:noFill/>
                </a:ln>
                <a:solidFill>
                  <a:prstClr val="white"/>
                </a:solidFill>
                <a:effectLst/>
                <a:uLnTx/>
                <a:uFillTx/>
                <a:latin typeface="Congenial" panose="02000503040000020004" pitchFamily="2" charset="0"/>
                <a:ea typeface="+mn-ea"/>
                <a:cs typeface="+mn-cs"/>
              </a:rPr>
              <a:t>II.      Moderator Statement (if any)</a:t>
            </a:r>
          </a:p>
          <a:p>
            <a:pPr marL="0" marR="0" lvl="0" indent="0" algn="l" defTabSz="457200" rtl="0" eaLnBrk="1" fontAlgn="auto" latinLnBrk="0" hangingPunct="1">
              <a:lnSpc>
                <a:spcPct val="100000"/>
              </a:lnSpc>
              <a:spcBef>
                <a:spcPts val="0"/>
              </a:spcBef>
              <a:spcAft>
                <a:spcPts val="0"/>
              </a:spcAft>
              <a:buClrTx/>
              <a:buSzTx/>
              <a:buFont typeface="Congenial" panose="02000503040000020004" pitchFamily="2" charset="0"/>
              <a:buChar char="I"/>
              <a:tabLst/>
              <a:defRPr/>
            </a:pPr>
            <a:r>
              <a:rPr kumimoji="0" lang="en-US" sz="3200" b="0" i="0" u="none" strike="noStrike" kern="100" cap="none" spc="0" normalizeH="0" baseline="0" noProof="0" dirty="0">
                <a:ln>
                  <a:noFill/>
                </a:ln>
                <a:solidFill>
                  <a:prstClr val="white"/>
                </a:solidFill>
                <a:effectLst/>
                <a:uLnTx/>
                <a:uFillTx/>
                <a:latin typeface="Congenial" panose="02000503040000020004" pitchFamily="2" charset="0"/>
                <a:ea typeface="+mn-ea"/>
                <a:cs typeface="+mn-cs"/>
              </a:rPr>
              <a:t>II.	Prayer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00" cap="none" spc="0" normalizeH="0" baseline="0" noProof="0" dirty="0">
                <a:ln>
                  <a:noFill/>
                </a:ln>
                <a:solidFill>
                  <a:prstClr val="white"/>
                </a:solidFill>
                <a:effectLst/>
                <a:uLnTx/>
                <a:uFillTx/>
                <a:latin typeface="Congenial" panose="02000503040000020004" pitchFamily="2" charset="0"/>
                <a:ea typeface="+mn-ea"/>
                <a:cs typeface="+mn-cs"/>
              </a:rPr>
              <a:t> a.    15 seconds silent reflection</a:t>
            </a:r>
            <a:endParaRPr kumimoji="0" lang="en-US" sz="3200" b="0" i="0" u="none" strike="noStrike" kern="1200" cap="none" spc="0" normalizeH="0" baseline="0" noProof="0" dirty="0">
              <a:ln>
                <a:noFill/>
              </a:ln>
              <a:solidFill>
                <a:prstClr val="whit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526362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1489-D1A7-7A3E-70B7-A171FC461FC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BF5FC65-E120-2012-8E9C-5D2B9349B696}"/>
              </a:ext>
            </a:extLst>
          </p:cNvPr>
          <p:cNvSpPr txBox="1"/>
          <p:nvPr/>
        </p:nvSpPr>
        <p:spPr>
          <a:xfrm>
            <a:off x="1214438" y="359043"/>
            <a:ext cx="10058400" cy="6093976"/>
          </a:xfrm>
          <a:prstGeom prst="rect">
            <a:avLst/>
          </a:prstGeom>
          <a:noFill/>
        </p:spPr>
        <p:txBody>
          <a:bodyPr wrap="square" rtlCol="0">
            <a:spAutoFit/>
          </a:bodyPr>
          <a:lstStyle/>
          <a:p>
            <a:pPr algn="ctr"/>
            <a:r>
              <a:rPr lang="en-US" sz="3200" b="1" kern="100" dirty="0">
                <a:effectLst/>
                <a:latin typeface="Congenial" panose="02000503040000020004" pitchFamily="2" charset="0"/>
                <a:ea typeface="Calibri" panose="020F0502020204030204" pitchFamily="34" charset="0"/>
                <a:cs typeface="Times New Roman" panose="02020603050405020304" pitchFamily="18" charset="0"/>
              </a:rPr>
              <a:t>Bivens Declaration of Conflicting Allegiances</a:t>
            </a:r>
          </a:p>
          <a:p>
            <a:endParaRPr lang="en-US" sz="28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200" b="1" i="1" u="sng" kern="100" dirty="0">
                <a:effectLst/>
                <a:latin typeface="Congenial" panose="02000503040000020004" pitchFamily="2" charset="0"/>
                <a:ea typeface="Calibri" panose="020F0502020204030204" pitchFamily="34" charset="0"/>
                <a:cs typeface="Times New Roman" panose="02020603050405020304" pitchFamily="18" charset="0"/>
              </a:rPr>
              <a:t>We aren’t barring anyone from our meetings, we just want to know who you are.  </a:t>
            </a:r>
          </a:p>
          <a:p>
            <a:endParaRPr lang="en-US" b="1"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800" kern="100" dirty="0">
                <a:effectLst/>
                <a:latin typeface="Congenial" panose="02000503040000020004" pitchFamily="2" charset="0"/>
                <a:ea typeface="Calibri" panose="020F0502020204030204" pitchFamily="34" charset="0"/>
                <a:cs typeface="Times New Roman" panose="02020603050405020304" pitchFamily="18" charset="0"/>
              </a:rPr>
              <a:t>“This meeting is private.  Bearing false witness, misrepresentation and posting inflammatory rhetoric in any forum is forbidden and shall be addressed in an appropriate manner.  To eliminate all conflict and false allegations, is there anyone in attendance at today’s meeting who has an oath to, or is a member of, any group or organization that might seek to promote, protect or preserve itself by undermining the efforts of OSJA or any of its members?</a:t>
            </a:r>
          </a:p>
          <a:p>
            <a:endParaRPr lang="en-US" sz="2800" kern="100" dirty="0">
              <a:effectLst/>
              <a:latin typeface="Congenial" panose="02000503040000020004" pitchFamily="2" charset="0"/>
              <a:ea typeface="Calibri" panose="020F0502020204030204" pitchFamily="34" charset="0"/>
              <a:cs typeface="Times New Roman" panose="02020603050405020304" pitchFamily="18" charset="0"/>
            </a:endParaRPr>
          </a:p>
          <a:p>
            <a:r>
              <a:rPr lang="en-US" sz="2000" b="1" kern="100" dirty="0">
                <a:latin typeface="Congenial" panose="02000503040000020004" pitchFamily="2" charset="0"/>
                <a:ea typeface="Calibri" panose="020F0502020204030204" pitchFamily="34" charset="0"/>
                <a:cs typeface="Times New Roman" panose="02020603050405020304" pitchFamily="18" charset="0"/>
              </a:rPr>
              <a:t>(if you work for the government ‘etc.’ you are expected to respond after the first reading with a brief explanation.)</a:t>
            </a:r>
            <a:endParaRPr lang="en-US" sz="2000" b="1" kern="100" dirty="0">
              <a:effectLst/>
              <a:latin typeface="Congenial" panose="0200050304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60609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5801</TotalTime>
  <Words>1001</Words>
  <Application>Microsoft Office PowerPoint</Application>
  <PresentationFormat>Widescreen</PresentationFormat>
  <Paragraphs>112</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Congenial</vt:lpstr>
      <vt:lpstr>Tw Cen MT</vt:lpstr>
      <vt:lpstr>Circuit</vt:lpstr>
      <vt:lpstr>Official Osja  Business meeting</vt:lpstr>
      <vt:lpstr>PowerPoint Presentation</vt:lpstr>
      <vt:lpstr>PowerPoint Presentation</vt:lpstr>
      <vt:lpstr>PowerPoint Presentation</vt:lpstr>
      <vt:lpstr>PROPOSED AGENDA CONSIDERATION </vt:lpstr>
      <vt:lpstr>PowerPoint Presentation</vt:lpstr>
      <vt:lpstr>Welcome to The Ohio State Jural Assembly Regular State Business Meeting   Our Mission:    Assemble as equal-voiced sovereigns, peacefully seeking to learn,  to eliminate controversies, and to restore honor for mankind, in keeping with the unalienable rights outlined and protected by the First Amendment of the Constitution.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Business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Ross Marley Delia</dc:creator>
  <cp:lastModifiedBy>Delia Family</cp:lastModifiedBy>
  <cp:revision>29</cp:revision>
  <dcterms:created xsi:type="dcterms:W3CDTF">2025-02-20T23:39:25Z</dcterms:created>
  <dcterms:modified xsi:type="dcterms:W3CDTF">2026-07-02T01:29:21Z</dcterms:modified>
</cp:coreProperties>
</file>